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430" r:id="rId2"/>
    <p:sldId id="431" r:id="rId3"/>
    <p:sldId id="382" r:id="rId4"/>
    <p:sldId id="425" r:id="rId5"/>
    <p:sldId id="429" r:id="rId6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idelio (26.04.2022)" id="{183E22E4-0E1B-4659-A823-99D2DF02211B}">
          <p14:sldIdLst>
            <p14:sldId id="430"/>
            <p14:sldId id="431"/>
            <p14:sldId id="382"/>
            <p14:sldId id="425"/>
            <p14:sldId id="429"/>
          </p14:sldIdLst>
        </p14:section>
        <p14:section name="Default Section" id="{0223C6C4-206E-934D-B9F8-84AF579917BD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1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656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572" y="480060"/>
            <a:ext cx="9130855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hite paper with black text&#10;&#10;Description automatically generated">
            <a:extLst>
              <a:ext uri="{FF2B5EF4-FFF2-40B4-BE49-F238E27FC236}">
                <a16:creationId xmlns:a16="http://schemas.microsoft.com/office/drawing/2014/main" id="{C28473B2-CFB4-92EA-1E28-F54377206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08" y="643466"/>
            <a:ext cx="4164372" cy="5571066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39965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close-up of a white paper&#10;&#10;Description automatically generated">
            <a:extLst>
              <a:ext uri="{FF2B5EF4-FFF2-40B4-BE49-F238E27FC236}">
                <a16:creationId xmlns:a16="http://schemas.microsoft.com/office/drawing/2014/main" id="{5EECA621-BBBF-9AC7-768E-9BA3AF404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874" y="643467"/>
            <a:ext cx="410865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54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645DC1-AB89-FAA9-DBAC-63A77B4BC878}"/>
              </a:ext>
            </a:extLst>
          </p:cNvPr>
          <p:cNvSpPr txBox="1"/>
          <p:nvPr/>
        </p:nvSpPr>
        <p:spPr>
          <a:xfrm>
            <a:off x="-662" y="0"/>
            <a:ext cx="4953662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800" b="0" i="0" dirty="0">
                <a:solidFill>
                  <a:srgbClr val="222222"/>
                </a:solidFill>
                <a:effectLst/>
                <a:highlight>
                  <a:srgbClr val="FFFF00"/>
                </a:highlight>
                <a:latin typeface="Helvetica Neue" panose="02000503000000020004" pitchFamily="2" charset="0"/>
              </a:rPr>
              <a:t>第一幕，监狱的庭院。</a:t>
            </a:r>
          </a:p>
          <a:p>
            <a:pPr algn="l"/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狱卒亚奎纳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Jaquine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爱着狱吏罗科的女儿马采琳娜。趁与马采琳娜熨衣服时，他跑来纠缠，要与她订婚，马采琳娜却实存爱上了乔装打扮的费德里奥，唱咏叹调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啊，但愿和你在一起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Ohwarichschonmitdirvereint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)。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乔装打扮的费德里奥扛着一大包买回的锁链上场，罗科非常满意他的办事能力，暗示要把女儿嫁给他。马采琳娜听后心中暗喜，亚奎纳非常愤怒，而“费德里奥”并不想利用少女的爱情，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4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人唱出著名的四重唱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不可思议的心情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Miristsowunderbar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)。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亚奎纳去值班室后，罗科对“费德里奥”作祝福，唱咏叹调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如果没有钱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 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HatmannichtauchGoldbeineben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)，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表示爱情固然可贵，可如果没有钱，一切都只是虚幻。莱奥诺拉赶紧把话题引开，她对罗科说，你每天去地牢巡视，非常辛苦，我愿帮你分担劳累。罗科说，因为地牢里两年来关押着一个重要的犯人，非典狱长同意，一般人不可入内。最近只准许每餐给两片面包和水，大约不会支持太久。莱奥诺拉要罗科无论如何取得典狱长许可，让她进地牢。这时随着进行曲旋律，毕扎罗上场，罗科交给他一封匿名信，信上告诉他，大臣听说这所监狱有虐待囚犯的行为，可能要来检查。毕扎罗担心弗罗莱斯坦的冤情会发现，他唱咏叹调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啊，这是什么样的瞬间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 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Ha!Welch'cinAugenblick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)，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歌颂权力、复仇的快乐，士兵们和以合唱。毕扎罗命令号手只要看到街上有骑兵卫护的马车驶来就吹号，以金币收买罗科，要他杀掉地牢里的弗罗莱斯坦。罗科表示他不是刽子手，不敢答应。毕扎罗无奈，要求他在地牢挖一墓穴，由他自己动手。莱奥诺拉偷听到刚才对话，愤怒地唱咏叹调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恶棍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急着往哪里去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?》(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Abscheulichr!woeilstduhin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?)，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咒骂毕扎罗。然后又唱优美的咏叹调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希望呵，来访吧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Komm，Hoffnung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)，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祈求神保佑最后的一颗星，照亮她成功的目标。此时，亚奎纳又追求马采琳娜，罗科过来解围说，“费德里奥”将成为他的真正女婿。莱奥诺拉忙转移话题，要罗科让所有的囚房放风晒晒太阳。囚犯们到庭院唱合唱曲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哦，何等的快乐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Oh，WelcheLust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)。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莱奥诺拉在放风的囚犯中没有见到弗罗莱斯坦，问罗科，她所要求的事是否获准。罗科回答，结婚的事与带她到地牢的事都已获准，并告诉她，今天到地牢的工作极艰巨，因为要挖好墓穴埋葬那个囚犯。莱奥诺拉迫问弗罗莱斯坦是否己死，罗科告诉毕扎罗的安排后，莱奥诺拉热泪盈眶。</a:t>
            </a:r>
            <a:endParaRPr lang="en-US" altLang="zh-CN" sz="800" dirty="0">
              <a:solidFill>
                <a:srgbClr val="222222"/>
              </a:solidFill>
              <a:latin typeface="Helvetica Neue" panose="02000503000000020004" pitchFamily="2" charset="0"/>
            </a:endParaRPr>
          </a:p>
          <a:p>
            <a:pPr algn="l"/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毕扎罗知道囚犯放风赶来，质问罗科是谁的主意，罗科以今天是国王命名日为由，提醒毕扎罗还有重要的事而蒙混过关。这一幕以表现马采琳娜、亚奎纳、莱奥诺拉、罗科、毕扎罗不同心情的五重唱终场。</a:t>
            </a:r>
            <a:endParaRPr lang="en-US" altLang="zh-CN" sz="800" b="0" i="0" dirty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  <a:p>
            <a:pPr algn="l"/>
            <a:endParaRPr lang="zh-CN" altLang="en-US" sz="800" b="0" i="0" dirty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  <a:p>
            <a:pPr algn="l"/>
            <a:r>
              <a:rPr lang="zh-CN" altLang="en-US" sz="800" b="0" i="0" dirty="0">
                <a:solidFill>
                  <a:srgbClr val="222222"/>
                </a:solidFill>
                <a:effectLst/>
                <a:highlight>
                  <a:srgbClr val="FFFF00"/>
                </a:highlight>
                <a:latin typeface="Helvetica Neue" panose="02000503000000020004" pitchFamily="2" charset="0"/>
              </a:rPr>
              <a:t>第二幕第一场，黑暗的地牢。</a:t>
            </a:r>
          </a:p>
          <a:p>
            <a:pPr algn="l"/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弗罗莱斯坦绝望地唱宣叙调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神啊，这里是这样阴暗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Gott!Welch'Dunkelhier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)，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然后是憧憬世间美好又决</a:t>
            </a:r>
            <a:endParaRPr lang="en-US" altLang="zh-CN" sz="800" b="0" i="0" dirty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  <a:p>
            <a:pPr algn="l"/>
            <a:endParaRPr lang="en-US" altLang="zh-CN" sz="800" dirty="0">
              <a:solidFill>
                <a:srgbClr val="222222"/>
              </a:solidFill>
              <a:latin typeface="Helvetica Neue" panose="02000503000000020004" pitchFamily="2" charset="0"/>
            </a:endParaRPr>
          </a:p>
          <a:p>
            <a:pPr algn="l"/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心从容地去死的咏叹调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人世间的美和青春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IndesLebensFruhlinustagen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)，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唱完昏倒过去。罗科带着莱奥诺拉下地牢，准备挖墓穴。莱奥诺拉想看看囚犯是否是自己丈夫，但光线太暗，看不清楚。因为莱奥诺拉挖穴时心神不宁，罗科催她快干，说是毕扎罗马上就要下来，此时，弗罗莱斯坦终于苏醒，莱奥诺拉也终于看清了自己丈夫。弗罗莱斯坦向罗科打听到典狱长就是毕扎罗，终于明白了自己为何被捕，他让罗科转告妻子莱奥诺拉，罗科表示自己爱莫能助，但给了弗罗莱斯坦一些酒。莱奥诺拉说自己口袋里有一块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3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天前的面包，问能否给囚犯。当罗科答应她递给丈夫时，弗罗莱斯坦握住了她的手。墓穴挖好后，罗科让莱奥诺拉先走，莱奥诺拉却藏在了暗处。罗科以警笛叫来了毕扎罗，毕扎罗让罗科解开镣铐，打算杀了弗罗莱斯坦灭口。毕扎罗拔出匕首，要弗罗莱斯坦看清他是谁。这时莱奥诺拉冲到丈夫跟前说：“你必须先杀死他的妻子”，并告诉弗罗莱斯坦，“我就是你的莱奥诺拉。”她拔出藏在胸前的手枪，威胁毕扎罗：“你要再靠近一步就开枪。”这时传来大臣到来的信号，毕扎罗只得带着罗科逃跑。弗罗莱斯坦与莱奥诺拉歌唱胜利，毕扎罗咒骂自己的失败，罗科被眼前的一切惊呆，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4 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人唱四重唱。然后弗罗莱斯坦感激妻子，两人唱欢乐的二重唱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难以言传的欢乐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OnamennamenloseFreude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)。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第二场，城堡前广场，所有囚犯聚集在广场，迎接费尔南多，唱合唱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这渴望的日子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!》(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Heil!HeilseidemTag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!)，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盼望公正的判决。罗科带着弗罗莱斯坦和莱奥诺拉，诉说经过，请大臣赦免弗罗莱斯坦。费尔南多令逮捕毕扎罗，给莱奥诺拉钥匙，打开了弗罗莱班坦的镣铐，大家齐声歌颂莱奥诺拉的崇高，奏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莱奥诺拉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第三号序曲，以壮丽的大合唱告终。</a:t>
            </a:r>
            <a:endParaRPr lang="en-US" altLang="zh-CN" sz="800" b="0" i="0" dirty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  <a:p>
            <a:pPr algn="l"/>
            <a:endParaRPr lang="en-US" altLang="zh-CN" sz="800" dirty="0">
              <a:solidFill>
                <a:srgbClr val="222222"/>
              </a:solidFill>
              <a:latin typeface="Helvetica Neue" panose="02000503000000020004" pitchFamily="2" charset="0"/>
            </a:endParaRPr>
          </a:p>
          <a:p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这部歌剧的传奇性不仅于此，在它首演时的名称是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莱奥诺拉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，但它的首演是失败的，所以贝多芬在这之后，又修改了数处，序曲就有四稿，而且这几首序曲中的后三首至今依然被经常演奏。编号第二的，是首演时的序曲，编号第三的，是现在演出最多的曲目，也就是命名为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莱奥诺拉第三序曲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，他是贝多芬在歌剧缩减为两幕后，再次上演时的序曲。是运用主题材料与结构概括地表现歌剧内容的第一部伟大的序曲，是全歌剧的缩影，也是当今歌剧序曲中著名的一首。开幕前奏的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费德里奥序曲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紧扣全剧主题，突出表现了女主人公莱奥诺拉的英雄性格，歌颂了她对爱情的忠贞和不屈精神。序曲的引子以两个对比的音乐形象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——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莱奥诺拉的果断、刚毅的动机和弗洛伦斯坦的悲叹音调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——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的交替更迭作为开端，接着由弦乐的震音和弦，烘托出牢狱中阴森、不祥的气氛。这部序曲中具有强烈的独立性，富有戏剧感染力。而这部歌剧的第四首序曲，是被更名为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费德里奥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后，再次写作的序曲，也是后来固定为歌剧出演时所用的序曲。</a:t>
            </a:r>
            <a:endParaRPr lang="en-US" altLang="zh-CN" sz="800" b="0" i="0" dirty="0">
              <a:solidFill>
                <a:srgbClr val="222222"/>
              </a:solidFill>
              <a:effectLst/>
              <a:latin typeface="+mn-ea"/>
              <a:ea typeface="PingFang SC" panose="020B0400000000000000" pitchFamily="34" charset="-122"/>
            </a:endParaRPr>
          </a:p>
          <a:p>
            <a:pPr algn="l"/>
            <a:endParaRPr lang="zh-CN" altLang="en-US" sz="800" b="0" i="0" dirty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8B1304-61B6-19E2-A32D-F292B6F4B1F8}"/>
              </a:ext>
            </a:extLst>
          </p:cNvPr>
          <p:cNvSpPr txBox="1"/>
          <p:nvPr/>
        </p:nvSpPr>
        <p:spPr>
          <a:xfrm>
            <a:off x="4952338" y="0"/>
            <a:ext cx="4953662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800" dirty="0">
                <a:effectLst/>
                <a:latin typeface="+mn-ea"/>
              </a:rPr>
              <a:t>相比之下，当权者却部署了旧条件下的防御方阵。反抗它的个人的痛苦是经验性的经验，但自由作为未来的观念是一种可理解的经验。只有在苦难的中心，才能表达对自由的呼声，并且应该战胜引发苦难的暴力。可悲的知识确信这一点。</a:t>
            </a:r>
            <a:endParaRPr lang="en-US" altLang="zh-CN" sz="800" dirty="0">
              <a:effectLst/>
              <a:latin typeface="+mn-ea"/>
            </a:endParaRPr>
          </a:p>
          <a:p>
            <a:r>
              <a:rPr lang="zh-CN" altLang="en-US" sz="800" dirty="0">
                <a:effectLst/>
                <a:latin typeface="+mn-ea"/>
              </a:rPr>
              <a:t>在席勒的例子中，这种知识始终是个人内部的知识；他（或她）的英雄只有在个人压力迫使他（或她）成为领导者并且对群体有意义时才成为领导者。 悲情，作为情感，是非基督教反对苦难的计划。基督教的术语是神正论：如果全能的上帝真的存在的话，为什么他不采取行动，把我们从所有的苦难中拯救出来，因为他一开始就不应该允许这些苦难出现呢？逻辑上的矛盾比比皆是，莱布尼茨用诡辩的思维技巧解决了它们：一切都可能变得更糟，而上帝的成就是至少把世界带到了这个水平。上帝出现了，那就是犹太人。 </a:t>
            </a:r>
            <a:r>
              <a:rPr lang="en-GB" sz="800" dirty="0" err="1">
                <a:effectLst/>
                <a:latin typeface="+mn-ea"/>
              </a:rPr>
              <a:t>Tzimtzum</a:t>
            </a:r>
            <a:r>
              <a:rPr lang="en-GB" sz="800" dirty="0">
                <a:effectLst/>
                <a:latin typeface="+mn-ea"/>
              </a:rPr>
              <a:t> </a:t>
            </a:r>
            <a:r>
              <a:rPr lang="zh-CN" altLang="en-US" sz="800" dirty="0">
                <a:effectLst/>
                <a:latin typeface="+mn-ea"/>
              </a:rPr>
              <a:t>的想法是退缩到自己身上。当他希望解决洪水造成的人类创造设计的缺陷时，他曾尝试过商业审计。一切都在最初。但系统错误仍然存在。</a:t>
            </a:r>
            <a:endParaRPr lang="en-US" altLang="zh-CN" sz="800" dirty="0">
              <a:effectLst/>
              <a:latin typeface="+mn-ea"/>
            </a:endParaRPr>
          </a:p>
          <a:p>
            <a:r>
              <a:rPr lang="zh-CN" altLang="en-US" sz="800" dirty="0">
                <a:effectLst/>
                <a:latin typeface="+mn-ea"/>
              </a:rPr>
              <a:t>由于神正论问题没有理性或哲学的解决方案，人们希望让上帝参与进来，就像莱布尼茨一样。除非像尼采那样被否认。最后，悲情必须跨越矛盾的鸿沟。在他身上，痛苦与痛苦的呼喊相抗衡。在悲伤的混乱中，自由的观念被转化为一种音调，一种音调，一种音调，一系列的音调，一个倒下的人物，但又以一种美丽的姿态控制着倒下。 席勒的悲情比贝多芬和他的抒情诗人更安全。重新奉献的危险较小，对不同事物的危险和肆意的理解的危险也较小，而这种危险恰恰来自错误的朋友，因为所描述的权力关系的复杂性，在他的戏剧中为他的英雄们的悲情提供了背景，在席勒看来，他们最初是通过话语和语言来表达自己的。 </a:t>
            </a:r>
            <a:r>
              <a:rPr lang="en-US" altLang="zh-CN" sz="800" dirty="0">
                <a:effectLst/>
                <a:latin typeface="+mn-ea"/>
              </a:rPr>
              <a:t>《</a:t>
            </a:r>
            <a:r>
              <a:rPr lang="zh-CN" altLang="en-US" sz="800" dirty="0">
                <a:effectLst/>
                <a:latin typeface="+mn-ea"/>
              </a:rPr>
              <a:t>费德里奥</a:t>
            </a:r>
            <a:r>
              <a:rPr lang="en-US" altLang="zh-CN" sz="800" dirty="0">
                <a:effectLst/>
                <a:latin typeface="+mn-ea"/>
              </a:rPr>
              <a:t>》</a:t>
            </a:r>
            <a:r>
              <a:rPr lang="zh-CN" altLang="en-US" sz="800" dirty="0">
                <a:effectLst/>
                <a:latin typeface="+mn-ea"/>
              </a:rPr>
              <a:t>的文本出于充分的原因是不精确的，因此读起来含糊不清，其组成仍然不清楚。观众一定不清楚为何突然修改法律。监狱宣布：我们正在经历费德里奥的政权更迭吗？部长是否代表了基于新的开明君主的改革运动，我们到底处于哪种状态？无论如何，弗洛雷斯坦是为真理而战的人。”但正如建构主义者海因茨</a:t>
            </a:r>
            <a:r>
              <a:rPr lang="en-US" altLang="zh-CN" sz="800" dirty="0">
                <a:effectLst/>
                <a:latin typeface="+mn-ea"/>
              </a:rPr>
              <a:t>·</a:t>
            </a:r>
            <a:r>
              <a:rPr lang="zh-CN" altLang="en-US" sz="800" dirty="0">
                <a:effectLst/>
                <a:latin typeface="+mn-ea"/>
              </a:rPr>
              <a:t>冯</a:t>
            </a:r>
            <a:r>
              <a:rPr lang="en-US" altLang="zh-CN" sz="800" dirty="0">
                <a:effectLst/>
                <a:latin typeface="+mn-ea"/>
              </a:rPr>
              <a:t>·</a:t>
            </a:r>
            <a:r>
              <a:rPr lang="zh-CN" altLang="en-US" sz="800" dirty="0">
                <a:effectLst/>
                <a:latin typeface="+mn-ea"/>
              </a:rPr>
              <a:t>福斯特所说，真理是：骗子的发明”，在费德里奥创作时的言论自由最初是一个遥远的政治目标，在审查制度、恢复和摧毁革命（知识）成就的背景下。但弗洛雷斯坦的一致性能持续多久？ </a:t>
            </a:r>
            <a:endParaRPr lang="en-US" altLang="zh-CN" sz="800" dirty="0">
              <a:latin typeface="+mn-ea"/>
            </a:endParaRPr>
          </a:p>
          <a:p>
            <a:r>
              <a:rPr lang="en-US" altLang="zh-CN" sz="800" dirty="0">
                <a:effectLst/>
                <a:latin typeface="+mn-ea"/>
              </a:rPr>
              <a:t>《</a:t>
            </a:r>
            <a:r>
              <a:rPr lang="zh-CN" altLang="en-US" sz="800" dirty="0">
                <a:effectLst/>
                <a:latin typeface="+mn-ea"/>
              </a:rPr>
              <a:t>政权代表</a:t>
            </a:r>
            <a:r>
              <a:rPr lang="en-US" altLang="zh-CN" sz="800" dirty="0">
                <a:effectLst/>
                <a:latin typeface="+mn-ea"/>
              </a:rPr>
              <a:t>》</a:t>
            </a:r>
            <a:r>
              <a:rPr lang="zh-CN" altLang="en-US" sz="800" dirty="0">
                <a:effectLst/>
                <a:latin typeface="+mn-ea"/>
              </a:rPr>
              <a:t>之前也是如此。但是音乐有清晰的语言吗？听贝多芬的时候你是站在正确的一边吗？ 悲情公式是悲情激情的外在形式，它最初是一种非物质的构造、潜力和对抗现实条件的倾向。这些公式采用戏剧、修辞、音乐和舞蹈的表达方式，但它们也包括政治群众现象，如示威、游行、独裁政权的政党会议、火炬游行、体育运动等。今天，城堡剧院 </a:t>
            </a:r>
            <a:r>
              <a:rPr lang="en-US" altLang="zh-CN" sz="800" dirty="0">
                <a:effectLst/>
                <a:latin typeface="+mn-ea"/>
              </a:rPr>
              <a:t>(</a:t>
            </a:r>
            <a:r>
              <a:rPr lang="en-GB" sz="800" dirty="0" err="1">
                <a:effectLst/>
                <a:latin typeface="+mn-ea"/>
              </a:rPr>
              <a:t>Burgtheater</a:t>
            </a:r>
            <a:r>
              <a:rPr lang="en-GB" sz="800" dirty="0">
                <a:effectLst/>
                <a:latin typeface="+mn-ea"/>
              </a:rPr>
              <a:t>) </a:t>
            </a:r>
            <a:r>
              <a:rPr lang="zh-CN" altLang="en-US" sz="800" dirty="0">
                <a:effectLst/>
                <a:latin typeface="+mn-ea"/>
              </a:rPr>
              <a:t>上演的埃尔弗里德</a:t>
            </a:r>
            <a:r>
              <a:rPr lang="en-US" altLang="zh-CN" sz="800" dirty="0">
                <a:effectLst/>
                <a:latin typeface="+mn-ea"/>
              </a:rPr>
              <a:t>·</a:t>
            </a:r>
            <a:r>
              <a:rPr lang="zh-CN" altLang="en-US" sz="800" dirty="0">
                <a:effectLst/>
                <a:latin typeface="+mn-ea"/>
              </a:rPr>
              <a:t>耶利内克 </a:t>
            </a:r>
            <a:r>
              <a:rPr lang="en-US" altLang="zh-CN" sz="800" dirty="0">
                <a:effectLst/>
                <a:latin typeface="+mn-ea"/>
              </a:rPr>
              <a:t>(</a:t>
            </a:r>
            <a:r>
              <a:rPr lang="en-GB" sz="800" dirty="0">
                <a:effectLst/>
                <a:latin typeface="+mn-ea"/>
              </a:rPr>
              <a:t>Elfriede Jelinek) </a:t>
            </a:r>
            <a:r>
              <a:rPr lang="zh-CN" altLang="en-US" sz="800" dirty="0">
                <a:effectLst/>
                <a:latin typeface="+mn-ea"/>
              </a:rPr>
              <a:t>体育剧长达 </a:t>
            </a:r>
            <a:r>
              <a:rPr lang="en-US" altLang="zh-CN" sz="800" dirty="0">
                <a:effectLst/>
                <a:latin typeface="+mn-ea"/>
              </a:rPr>
              <a:t>12 </a:t>
            </a:r>
            <a:r>
              <a:rPr lang="zh-CN" altLang="en-US" sz="800" dirty="0">
                <a:effectLst/>
                <a:latin typeface="+mn-ea"/>
              </a:rPr>
              <a:t>小时，令人不安</a:t>
            </a:r>
            <a:r>
              <a:rPr lang="en-US" altLang="zh-CN" sz="800" dirty="0">
                <a:effectLst/>
                <a:latin typeface="+mn-ea"/>
              </a:rPr>
              <a:t>)</a:t>
            </a:r>
            <a:r>
              <a:rPr lang="zh-CN" altLang="en-US" sz="800" dirty="0">
                <a:effectLst/>
                <a:latin typeface="+mn-ea"/>
              </a:rPr>
              <a:t>。阿比</a:t>
            </a:r>
            <a:r>
              <a:rPr lang="en-US" altLang="zh-CN" sz="800" dirty="0">
                <a:effectLst/>
                <a:latin typeface="+mn-ea"/>
              </a:rPr>
              <a:t>·</a:t>
            </a:r>
            <a:r>
              <a:rPr lang="zh-CN" altLang="en-US" sz="800" dirty="0">
                <a:effectLst/>
                <a:latin typeface="+mn-ea"/>
              </a:rPr>
              <a:t>瓦尔堡（</a:t>
            </a:r>
            <a:r>
              <a:rPr lang="en-GB" sz="800" dirty="0">
                <a:effectLst/>
                <a:latin typeface="+mn-ea"/>
              </a:rPr>
              <a:t>Aby Warburg）</a:t>
            </a:r>
            <a:r>
              <a:rPr lang="zh-CN" altLang="en-US" sz="800" dirty="0">
                <a:effectLst/>
                <a:latin typeface="+mn-ea"/>
              </a:rPr>
              <a:t>创造了悲情公式的概念，它依赖于尼采的酒神概念：对理性工具逻辑的混乱纠正，其辩证法阿多诺和霍克海默后来研究成为当今的形成结构原则。 </a:t>
            </a:r>
            <a:endParaRPr lang="en-US" altLang="zh-CN" sz="800" dirty="0">
              <a:effectLst/>
              <a:latin typeface="+mn-ea"/>
            </a:endParaRPr>
          </a:p>
          <a:p>
            <a:endParaRPr lang="en-US" altLang="zh-CN" sz="800" dirty="0">
              <a:latin typeface="+mn-ea"/>
            </a:endParaRPr>
          </a:p>
          <a:p>
            <a:r>
              <a:rPr lang="zh-CN" altLang="en-US" sz="800" dirty="0">
                <a:effectLst/>
                <a:latin typeface="+mn-ea"/>
              </a:rPr>
              <a:t>诺伯特</a:t>
            </a:r>
            <a:r>
              <a:rPr lang="en-US" altLang="zh-CN" sz="800" dirty="0">
                <a:effectLst/>
                <a:latin typeface="+mn-ea"/>
              </a:rPr>
              <a:t>·</a:t>
            </a:r>
            <a:r>
              <a:rPr lang="zh-CN" altLang="en-US" sz="800" dirty="0">
                <a:effectLst/>
                <a:latin typeface="+mn-ea"/>
              </a:rPr>
              <a:t>博尔茨说：“悲情公式是表达限制的程式化形式。”悲情是杀戮的杀戮，而席勒并没有这样做。悲情本身变成意识形态有多大危险？ 周一在莱比锡和其他地方举行的反对东德政权的示威活动，伴随着相应的口号“我们是人民”到“我们是一个人民”，在我们这个时代政治、美学和公众的模糊中间领域中，无疑是悲情的公式</a:t>
            </a:r>
            <a:r>
              <a:rPr lang="en-US" altLang="zh-CN" sz="800" dirty="0">
                <a:effectLst/>
                <a:latin typeface="+mn-ea"/>
              </a:rPr>
              <a:t>.</a:t>
            </a:r>
            <a:r>
              <a:rPr lang="zh-CN" altLang="en-US" sz="800" dirty="0">
                <a:effectLst/>
                <a:latin typeface="+mn-ea"/>
              </a:rPr>
              <a:t>这是新运动 </a:t>
            </a:r>
            <a:r>
              <a:rPr lang="en-GB" sz="800" dirty="0">
                <a:effectLst/>
                <a:latin typeface="+mn-ea"/>
              </a:rPr>
              <a:t>Emmanuel Ma </a:t>
            </a:r>
            <a:r>
              <a:rPr lang="zh-CN" altLang="en-US" sz="800" dirty="0">
                <a:effectLst/>
                <a:latin typeface="+mn-ea"/>
              </a:rPr>
              <a:t>的号召</a:t>
            </a:r>
            <a:r>
              <a:rPr lang="en-US" altLang="zh-CN" sz="800" dirty="0">
                <a:effectLst/>
                <a:latin typeface="+mn-ea"/>
              </a:rPr>
              <a:t>- </a:t>
            </a:r>
            <a:r>
              <a:rPr lang="en-GB" sz="800" dirty="0" err="1">
                <a:effectLst/>
                <a:latin typeface="+mn-ea"/>
              </a:rPr>
              <a:t>crons</a:t>
            </a:r>
            <a:r>
              <a:rPr lang="en-GB" sz="800" dirty="0">
                <a:effectLst/>
                <a:latin typeface="+mn-ea"/>
              </a:rPr>
              <a:t> </a:t>
            </a:r>
            <a:r>
              <a:rPr lang="en-GB" sz="800" dirty="0" err="1">
                <a:effectLst/>
                <a:latin typeface="+mn-ea"/>
              </a:rPr>
              <a:t>en</a:t>
            </a:r>
            <a:r>
              <a:rPr lang="en-GB" sz="800" dirty="0">
                <a:effectLst/>
                <a:latin typeface="+mn-ea"/>
              </a:rPr>
              <a:t> </a:t>
            </a:r>
            <a:r>
              <a:rPr lang="en-GB" sz="800" dirty="0" err="1">
                <a:effectLst/>
                <a:latin typeface="+mn-ea"/>
              </a:rPr>
              <a:t>marche</a:t>
            </a:r>
            <a:r>
              <a:rPr lang="en-GB" sz="800" dirty="0">
                <a:effectLst/>
                <a:latin typeface="+mn-ea"/>
              </a:rPr>
              <a:t>”，</a:t>
            </a:r>
            <a:r>
              <a:rPr lang="zh-CN" altLang="en-US" sz="800" dirty="0">
                <a:effectLst/>
                <a:latin typeface="+mn-ea"/>
              </a:rPr>
              <a:t>这些是佩吉达在东方（不仅在那里）的变态游行，用可悲的缩写声明：“我们正在夺回我们的国家”，这些是右翼协会的军事游行，主要是在省份。这些是针对</a:t>
            </a:r>
            <a:r>
              <a:rPr lang="en-GB" sz="800" dirty="0">
                <a:effectLst/>
                <a:latin typeface="+mn-ea"/>
              </a:rPr>
              <a:t>G20</a:t>
            </a:r>
            <a:r>
              <a:rPr lang="zh-CN" altLang="en-US" sz="800" dirty="0">
                <a:effectLst/>
                <a:latin typeface="+mn-ea"/>
              </a:rPr>
              <a:t>峰会的抗议活动“欢迎来到地狱”和“我宁愿作为</a:t>
            </a:r>
            <a:r>
              <a:rPr lang="en-GB" sz="800" dirty="0">
                <a:effectLst/>
                <a:latin typeface="+mn-ea"/>
              </a:rPr>
              <a:t>G 20</a:t>
            </a:r>
            <a:r>
              <a:rPr lang="zh-CN" altLang="en-US" sz="800" dirty="0">
                <a:effectLst/>
                <a:latin typeface="+mn-ea"/>
              </a:rPr>
              <a:t>跳舞”（保安人员的反对游行以公民的名义行动，但没有名字）。 问题出现在音乐的悲情公式上。尤其是贝多芬。他的音乐“在表达上处于边缘”。但汉斯</a:t>
            </a:r>
            <a:r>
              <a:rPr lang="en-US" altLang="zh-CN" sz="800" dirty="0">
                <a:effectLst/>
                <a:latin typeface="+mn-ea"/>
              </a:rPr>
              <a:t>·</a:t>
            </a:r>
            <a:r>
              <a:rPr lang="zh-CN" altLang="en-US" sz="800" dirty="0">
                <a:effectLst/>
                <a:latin typeface="+mn-ea"/>
              </a:rPr>
              <a:t>艾斯勒曾经说过，贝多芬是“一位勇敢的作曲家”。</a:t>
            </a:r>
          </a:p>
          <a:p>
            <a:pPr algn="l"/>
            <a:endParaRPr lang="en-US" altLang="zh-CN" sz="800" b="0" i="0" dirty="0">
              <a:solidFill>
                <a:srgbClr val="222222"/>
              </a:solidFill>
              <a:effectLst/>
              <a:latin typeface="+mn-ea"/>
            </a:endParaRPr>
          </a:p>
          <a:p>
            <a:pPr algn="l"/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歌剧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费德里奥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（</a:t>
            </a:r>
            <a:r>
              <a:rPr lang="en-GB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Fidelio）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是贝多芬伟大的作品之一，其中包含了人类有史以来创作出的最精彩的音乐，是所有歌剧中最值得珍惜和崇敬的作品，是关于爱、生命、自由的永恒丰碑，是对人权保护、表达己见、提出异议的赞颂。它是对暴政压迫的政治反抗，是对婚姻中美好与圣洁的赞美，是对上帝的笃信并将其视作人类最根本资源的珍视。所有这些都是贝多芬在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费德里奥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中表现的，而且还有其他。</a:t>
            </a:r>
            <a:endParaRPr lang="en-US" altLang="zh-CN" sz="800" b="0" i="0" dirty="0">
              <a:solidFill>
                <a:srgbClr val="191919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l"/>
            <a:endParaRPr lang="en-US" altLang="zh-CN" sz="800" dirty="0">
              <a:solidFill>
                <a:srgbClr val="222222"/>
              </a:solidFill>
              <a:latin typeface="+mn-ea"/>
              <a:ea typeface="PingFang SC" panose="020B0400000000000000" pitchFamily="34" charset="-122"/>
            </a:endParaRPr>
          </a:p>
          <a:p>
            <a:pPr algn="l"/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然而随着歌剧的发展，所有人都承认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费德里奥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（</a:t>
            </a:r>
            <a:r>
              <a:rPr lang="en-GB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Fidelio）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这部作品是有缺点的。有些评论家觉得它满是瑕疵，还有人称其为一部失败的作品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——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纯粹惹人生厌。其实，尽管这部作品在德语国家经常上演，却很少在美国演出。它很难像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卡门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（</a:t>
            </a:r>
            <a:r>
              <a:rPr lang="en-GB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Carmen）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或者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阿依达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（</a:t>
            </a:r>
            <a:r>
              <a:rPr lang="en-GB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Aida）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那样成为大众最喜欢的歌剧。当时贝多芬从来没有要假扮成一位歌剧作曲家：他在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费德里奥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之前从没尝试写过歌剧，之后也没有。单单这部唯一的作品，他倾注了全部心血。想象一下：他在十年的时间里写了三个不同版本。他创作、再创作，他去掉二重唱、改为咏叹调，他还对对白进行了修改。光是开头就创作出了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18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个不同版本，甚至歌剧开始前的序曲还创作出了</a:t>
            </a:r>
            <a:r>
              <a:rPr lang="en-US" altLang="zh-CN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4</a:t>
            </a:r>
            <a:r>
              <a:rPr lang="zh-CN" altLang="en-US" sz="800" b="0" i="0" dirty="0">
                <a:solidFill>
                  <a:srgbClr val="191919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个完全不同的版本。即便是这样也还是有不完美的地方，到今天也是如此。它还是一部有瑕疵的杰作。</a:t>
            </a:r>
            <a:endParaRPr lang="en-US" altLang="zh-CN" sz="800" b="0" i="0" dirty="0">
              <a:solidFill>
                <a:srgbClr val="191919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l"/>
            <a:endParaRPr lang="zh-CN" altLang="en-US" sz="800" b="0" i="0" dirty="0">
              <a:solidFill>
                <a:srgbClr val="222222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38047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572" y="480060"/>
            <a:ext cx="9130855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9FDA3C4-D6D7-8A36-D86A-6834CF14F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90" y="643466"/>
            <a:ext cx="4234009" cy="557106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39965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DF771545-BCD4-2210-A357-3A8B4A314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46671" y="1367705"/>
            <a:ext cx="5571066" cy="412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17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, Personen, Gruppe enthält.&#10;&#10;Automatisch generierte Beschreibung">
            <a:extLst>
              <a:ext uri="{FF2B5EF4-FFF2-40B4-BE49-F238E27FC236}">
                <a16:creationId xmlns:a16="http://schemas.microsoft.com/office/drawing/2014/main" id="{1D20678B-1ACA-CFA0-462D-116E3CEF73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5" r="890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5" name="Grafik 4" descr="Ein Bild, das drinnen, Decke, Personen, Gruppe enthält.&#10;&#10;Automatisch generierte Beschreibung">
            <a:extLst>
              <a:ext uri="{FF2B5EF4-FFF2-40B4-BE49-F238E27FC236}">
                <a16:creationId xmlns:a16="http://schemas.microsoft.com/office/drawing/2014/main" id="{F23FF55E-2252-DB53-C211-D726BE40E2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31" r="-2" b="-2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7" name="Grafik 6" descr="Ein Bild, das Person, Mann enthält.&#10;&#10;Automatisch generierte Beschreibung">
            <a:extLst>
              <a:ext uri="{FF2B5EF4-FFF2-40B4-BE49-F238E27FC236}">
                <a16:creationId xmlns:a16="http://schemas.microsoft.com/office/drawing/2014/main" id="{A034EC2E-0765-DFED-6BB3-5A34578AA1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9" r="24024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56929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drinnen, Regal, Fenster enthält.&#10;&#10;Automatisch generierte Beschreibung">
            <a:extLst>
              <a:ext uri="{FF2B5EF4-FFF2-40B4-BE49-F238E27FC236}">
                <a16:creationId xmlns:a16="http://schemas.microsoft.com/office/drawing/2014/main" id="{70647199-46CB-B9E9-DCCC-4E74215BE6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0" r="15458" b="1"/>
          <a:stretch/>
        </p:blipFill>
        <p:spPr>
          <a:xfrm>
            <a:off x="6333046" y="3506112"/>
            <a:ext cx="3572954" cy="3351888"/>
          </a:xfrm>
          <a:custGeom>
            <a:avLst/>
            <a:gdLst/>
            <a:ahLst/>
            <a:cxnLst/>
            <a:rect l="l" t="t" r="r" b="b"/>
            <a:pathLst>
              <a:path w="4397481" h="3351888">
                <a:moveTo>
                  <a:pt x="0" y="0"/>
                </a:moveTo>
                <a:lnTo>
                  <a:pt x="4397481" y="0"/>
                </a:lnTo>
                <a:lnTo>
                  <a:pt x="4397481" y="3351888"/>
                </a:lnTo>
                <a:lnTo>
                  <a:pt x="1552363" y="3351888"/>
                </a:lnTo>
                <a:close/>
              </a:path>
            </a:pathLst>
          </a:custGeom>
        </p:spPr>
      </p:pic>
      <p:pic>
        <p:nvPicPr>
          <p:cNvPr id="7" name="Grafik 6" descr="Ein Bild, das Baum, Person, sitzend, Fenster enthält.&#10;&#10;Automatisch generierte Beschreibung">
            <a:extLst>
              <a:ext uri="{FF2B5EF4-FFF2-40B4-BE49-F238E27FC236}">
                <a16:creationId xmlns:a16="http://schemas.microsoft.com/office/drawing/2014/main" id="{68A9CA83-8E27-F9B5-F8EC-03A47F8B74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9" r="21942"/>
          <a:stretch/>
        </p:blipFill>
        <p:spPr>
          <a:xfrm>
            <a:off x="20" y="10"/>
            <a:ext cx="7438168" cy="6863475"/>
          </a:xfrm>
          <a:custGeom>
            <a:avLst/>
            <a:gdLst/>
            <a:ahLst/>
            <a:cxnLst/>
            <a:rect l="l" t="t" r="r" b="b"/>
            <a:pathLst>
              <a:path w="9154693" h="6863485">
                <a:moveTo>
                  <a:pt x="0" y="0"/>
                </a:moveTo>
                <a:lnTo>
                  <a:pt x="5976000" y="0"/>
                </a:lnTo>
                <a:lnTo>
                  <a:pt x="9154693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3" name="Grafik 2" descr="Ein Bild, das Fenster, drinnen, Möbel enthält.&#10;&#10;Automatisch generierte Beschreibung">
            <a:extLst>
              <a:ext uri="{FF2B5EF4-FFF2-40B4-BE49-F238E27FC236}">
                <a16:creationId xmlns:a16="http://schemas.microsoft.com/office/drawing/2014/main" id="{D4B6E724-37D3-086A-6AC8-ACE4072C8A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" r="-3" b="-3"/>
          <a:stretch/>
        </p:blipFill>
        <p:spPr>
          <a:xfrm>
            <a:off x="5011653" y="10"/>
            <a:ext cx="4894347" cy="3346394"/>
          </a:xfrm>
          <a:custGeom>
            <a:avLst/>
            <a:gdLst/>
            <a:ahLst/>
            <a:cxnLst/>
            <a:rect l="l" t="t" r="r" b="b"/>
            <a:pathLst>
              <a:path w="6023811" h="3346404">
                <a:moveTo>
                  <a:pt x="0" y="0"/>
                </a:moveTo>
                <a:lnTo>
                  <a:pt x="6023811" y="0"/>
                </a:lnTo>
                <a:lnTo>
                  <a:pt x="6023811" y="3346404"/>
                </a:lnTo>
                <a:lnTo>
                  <a:pt x="1549824" y="334640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40955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2909</Words>
  <Application>Microsoft Macintosh PowerPoint</Application>
  <PresentationFormat>A4 Paper (210x297 mm)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等线</vt:lpstr>
      <vt:lpstr>PingFang SC</vt:lpstr>
      <vt:lpstr>Arial</vt:lpstr>
      <vt:lpstr>Calibri</vt:lpstr>
      <vt:lpstr>Calibri Light</vt:lpstr>
      <vt:lpstr>Helvetica Neue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174</cp:revision>
  <cp:lastPrinted>2023-11-28T21:45:45Z</cp:lastPrinted>
  <dcterms:created xsi:type="dcterms:W3CDTF">2022-11-07T20:45:57Z</dcterms:created>
  <dcterms:modified xsi:type="dcterms:W3CDTF">2023-11-28T21:46:00Z</dcterms:modified>
</cp:coreProperties>
</file>

<file path=docProps/thumbnail.jpeg>
</file>